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sldIdLst>
    <p:sldId id="256" r:id="rId3"/>
    <p:sldId id="257" r:id="rId4"/>
    <p:sldId id="258" r:id="rId5"/>
    <p:sldId id="259" r:id="rId6"/>
    <p:sldId id="260" r:id="rId7"/>
    <p:sldId id="261" r:id="rId8"/>
    <p:sldId id="267" r:id="rId9"/>
    <p:sldId id="268" r:id="rId10"/>
    <p:sldId id="269" r:id="rId11"/>
    <p:sldId id="270" r:id="rId12"/>
    <p:sldId id="271" r:id="rId13"/>
    <p:sldId id="263" r:id="rId14"/>
    <p:sldId id="264" r:id="rId15"/>
    <p:sldId id="272" r:id="rId16"/>
    <p:sldId id="265" r:id="rId17"/>
    <p:sldId id="266" r:id="rId18"/>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1B00"/>
    <a:srgbClr val="73665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08" y="1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10/5/15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extLst>
      <p:ext uri="{BB962C8B-B14F-4D97-AF65-F5344CB8AC3E}">
        <p14:creationId xmlns:p14="http://schemas.microsoft.com/office/powerpoint/2010/main" val="201868522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Insert</a:t>
            </a:r>
            <a:r>
              <a:rPr lang="en-US" baseline="0" dirty="0" smtClean="0"/>
              <a:t> a picture illustrating a custom or tradition.</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Insert</a:t>
            </a:r>
            <a:r>
              <a:rPr lang="en-US" baseline="0" dirty="0" smtClean="0"/>
              <a:t> a picture of the head leader of your country.</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Insert</a:t>
            </a:r>
            <a:r>
              <a:rPr lang="en-US" baseline="0" dirty="0" smtClean="0"/>
              <a:t> a picture that illustrates some part of your country’s economy.</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Insert a picture of one of the points</a:t>
            </a:r>
            <a:r>
              <a:rPr lang="en-US" baseline="0" dirty="0" smtClean="0"/>
              <a:t> of interest for your country.</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Insert a map of your country.</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Insert</a:t>
            </a:r>
            <a:r>
              <a:rPr lang="en-US" baseline="0" dirty="0" smtClean="0"/>
              <a:t> a picture of one of the geographic features of your country.</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Insert a picture illustrating a season in your country.</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Insert</a:t>
            </a:r>
            <a:r>
              <a:rPr lang="en-US" baseline="0" dirty="0" smtClean="0"/>
              <a:t> a picture of an animal and/or plant found in your country.</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Add key points in the history of your country to the timeline.</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0" y="0"/>
            <a:ext cx="9163050" cy="6858000"/>
            <a:chOff x="0" y="0"/>
            <a:chExt cx="9163050" cy="6858000"/>
          </a:xfrm>
        </p:grpSpPr>
        <p:pic>
          <p:nvPicPr>
            <p:cNvPr id="7" name="Rectangle 6"/>
            <p:cNvPicPr>
              <a:picLocks noChangeAspect="1"/>
            </p:cNvPicPr>
            <p:nvPr/>
          </p:nvPicPr>
          <p:blipFill>
            <a:blip r:embed="rId2" cstate="print"/>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hade val="1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cstate="print"/>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01318-6ABD-4BDD-BBB0-D5B124F36B42}" type="datetimeFigureOut">
              <a:rPr lang="en-US" smtClean="0"/>
              <a:pPr/>
              <a:t>10/5/15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01318-6ABD-4BDD-BBB0-D5B124F36B42}" type="datetimeFigureOut">
              <a:rPr lang="en-US" smtClean="0"/>
              <a:pPr/>
              <a:t>10/5/15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pPr/>
              <a:t>10/5/15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01318-6ABD-4BDD-BBB0-D5B124F36B42}" type="datetimeFigureOut">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01318-6ABD-4BDD-BBB0-D5B124F36B42}" type="datetimeFigureOut">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1" cstate="print"/>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27013"/>
            <a:ext cx="8229600" cy="1143000"/>
          </a:xfrm>
          <a:prstGeom prst="rect">
            <a:avLst/>
          </a:prstGeom>
        </p:spPr>
        <p:txBody>
          <a:bodyPr vert="horz"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22B01318-6ABD-4BDD-BBB0-D5B124F36B42}" type="datetimeFigureOut">
              <a:rPr lang="en-US" smtClean="0">
                <a:solidFill>
                  <a:schemeClr val="bg1"/>
                </a:solidFill>
              </a:rPr>
              <a:pPr/>
              <a:t>10/5/15</a:t>
            </a:fld>
            <a:endParaRPr lang="en-US">
              <a:solidFill>
                <a:schemeClr val="bg1"/>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en-US">
              <a:solidFill>
                <a:schemeClr val="bg1"/>
              </a:solidFill>
            </a:endParaRPr>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62D56ECA-4C16-4208-B374-27591EF545A3}" type="slidenum">
              <a:rPr lang="en-US" smtClean="0">
                <a:solidFill>
                  <a:schemeClr val="bg1"/>
                </a:solidFill>
              </a:rPr>
              <a:pPr/>
              <a:t>‹#›</a:t>
            </a:fld>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Font typeface="Arial"/>
        <a:buChar char="•"/>
        <a:defRPr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geography.about.com/od/christophercolumbus/a/columbus.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lstStyle/>
          <a:p>
            <a:r>
              <a:rPr lang="en-US" dirty="0" smtClean="0"/>
              <a:t>Christopher Columbus</a:t>
            </a:r>
            <a:endParaRPr lang="en-US" dirty="0"/>
          </a:p>
        </p:txBody>
      </p:sp>
      <p:sp>
        <p:nvSpPr>
          <p:cNvPr id="3" name="Rectangle 2"/>
          <p:cNvSpPr>
            <a:spLocks noGrp="1"/>
          </p:cNvSpPr>
          <p:nvPr>
            <p:ph type="subTitle" idx="1"/>
          </p:nvPr>
        </p:nvSpPr>
        <p:spPr/>
        <p:txBody>
          <a:bodyPr/>
          <a:lstStyle/>
          <a:p>
            <a:r>
              <a:rPr lang="en-US" dirty="0" smtClean="0">
                <a:latin typeface="Bradley Hand ITC" pitchFamily="66" charset="0"/>
              </a:rPr>
              <a:t>by: </a:t>
            </a:r>
            <a:r>
              <a:rPr lang="en-US" dirty="0" smtClean="0">
                <a:latin typeface="Bradley Hand ITC" pitchFamily="66" charset="0"/>
              </a:rPr>
              <a:t>Lauren Thomas </a:t>
            </a:r>
            <a:r>
              <a:rPr lang="en-US" dirty="0" smtClean="0">
                <a:latin typeface="Bradley Hand ITC" pitchFamily="66" charset="0"/>
              </a:rPr>
              <a:t>and </a:t>
            </a:r>
            <a:r>
              <a:rPr lang="en-US" dirty="0" err="1" smtClean="0">
                <a:latin typeface="Bradley Hand ITC" pitchFamily="66" charset="0"/>
              </a:rPr>
              <a:t>Lexi</a:t>
            </a:r>
            <a:r>
              <a:rPr lang="en-US" dirty="0" smtClean="0">
                <a:latin typeface="Bradley Hand ITC" pitchFamily="66" charset="0"/>
              </a:rPr>
              <a:t> </a:t>
            </a:r>
            <a:r>
              <a:rPr lang="en-US" dirty="0" err="1" smtClean="0">
                <a:latin typeface="Bradley Hand ITC" pitchFamily="66" charset="0"/>
              </a:rPr>
              <a:t>Stirland</a:t>
            </a:r>
            <a:r>
              <a:rPr lang="en-US" dirty="0" smtClean="0">
                <a:latin typeface="Bradley Hand ITC" pitchFamily="66" charset="0"/>
              </a:rPr>
              <a:t>   A-3</a:t>
            </a:r>
            <a:endParaRPr lang="en-US" dirty="0">
              <a:latin typeface="Bradley Hand ITC" pitchFamily="66"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Patriotism</a:t>
            </a:r>
            <a:endParaRPr lang="en-US" dirty="0"/>
          </a:p>
        </p:txBody>
      </p:sp>
      <p:sp>
        <p:nvSpPr>
          <p:cNvPr id="3" name="Content Placeholder 2"/>
          <p:cNvSpPr>
            <a:spLocks noGrp="1"/>
          </p:cNvSpPr>
          <p:nvPr>
            <p:ph idx="1"/>
          </p:nvPr>
        </p:nvSpPr>
        <p:spPr>
          <a:xfrm>
            <a:off x="457200" y="1514476"/>
            <a:ext cx="2286000" cy="4611688"/>
          </a:xfrm>
        </p:spPr>
        <p:txBody>
          <a:bodyPr>
            <a:normAutofit fontScale="85000" lnSpcReduction="20000"/>
          </a:bodyPr>
          <a:lstStyle/>
          <a:p>
            <a:r>
              <a:rPr lang="en-US" dirty="0" smtClean="0"/>
              <a:t>Columbus Day is a patriotic holiday.  The Pledge of Allegiance was written in 1892 to celebrate the 400</a:t>
            </a:r>
            <a:r>
              <a:rPr lang="en-US" baseline="30000" dirty="0" smtClean="0"/>
              <a:t>th</a:t>
            </a:r>
            <a:r>
              <a:rPr lang="en-US" dirty="0" smtClean="0"/>
              <a:t> anniversary of Columbus’s voyage.  </a:t>
            </a:r>
            <a:endParaRPr lang="en-US" dirty="0"/>
          </a:p>
        </p:txBody>
      </p:sp>
      <p:pic>
        <p:nvPicPr>
          <p:cNvPr id="11266" name="Picture 2" descr="http://www.dw-jotd.com/images/pledge.jpg"/>
          <p:cNvPicPr>
            <a:picLocks noChangeAspect="1" noChangeArrowheads="1"/>
          </p:cNvPicPr>
          <p:nvPr/>
        </p:nvPicPr>
        <p:blipFill>
          <a:blip r:embed="rId3"/>
          <a:srcRect/>
          <a:stretch>
            <a:fillRect/>
          </a:stretch>
        </p:blipFill>
        <p:spPr bwMode="auto">
          <a:xfrm>
            <a:off x="3429000" y="1981200"/>
            <a:ext cx="4962525" cy="3648076"/>
          </a:xfrm>
          <a:prstGeom prst="rect">
            <a:avLst/>
          </a:prstGeom>
          <a:ln w="228600" cap="sq" cmpd="thickThin">
            <a:solidFill>
              <a:schemeClr val="bg2"/>
            </a:solidFill>
            <a:prstDash val="solid"/>
            <a:miter lim="800000"/>
          </a:ln>
          <a:effectLst>
            <a:innerShdw blurRad="76200">
              <a:srgbClr val="000000"/>
            </a:innerShdw>
          </a:effec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Admiration</a:t>
            </a:r>
            <a:endParaRPr lang="en-US" dirty="0"/>
          </a:p>
        </p:txBody>
      </p:sp>
      <p:sp>
        <p:nvSpPr>
          <p:cNvPr id="3" name="Content Placeholder 2"/>
          <p:cNvSpPr>
            <a:spLocks noGrp="1"/>
          </p:cNvSpPr>
          <p:nvPr>
            <p:ph idx="1"/>
          </p:nvPr>
        </p:nvSpPr>
        <p:spPr>
          <a:xfrm>
            <a:off x="457200" y="1514476"/>
            <a:ext cx="7924800" cy="4611688"/>
          </a:xfrm>
        </p:spPr>
        <p:txBody>
          <a:bodyPr/>
          <a:lstStyle/>
          <a:p>
            <a:r>
              <a:rPr lang="en-US" dirty="0" smtClean="0"/>
              <a:t>Columbus has long been admired in America. There are more monuments to Columbus here than in any other nation.</a:t>
            </a:r>
            <a:endParaRPr lang="en-US" dirty="0"/>
          </a:p>
        </p:txBody>
      </p:sp>
      <p:pic>
        <p:nvPicPr>
          <p:cNvPr id="10242" name="Picture 2" descr="http://upload.wikimedia.org/wikipedia/commons/thumb/8/81/Christopher_Columbus_Statue.jpg/250px-Christopher_Columbus_Statue.jpg"/>
          <p:cNvPicPr>
            <a:picLocks noChangeAspect="1" noChangeArrowheads="1"/>
          </p:cNvPicPr>
          <p:nvPr/>
        </p:nvPicPr>
        <p:blipFill>
          <a:blip r:embed="rId3"/>
          <a:srcRect/>
          <a:stretch>
            <a:fillRect/>
          </a:stretch>
        </p:blipFill>
        <p:spPr bwMode="auto">
          <a:xfrm>
            <a:off x="5029200" y="2657475"/>
            <a:ext cx="2286000" cy="3429000"/>
          </a:xfrm>
          <a:prstGeom prst="rect">
            <a:avLst/>
          </a:prstGeom>
          <a:ln w="127000" cap="sq">
            <a:solidFill>
              <a:srgbClr val="73665D"/>
            </a:solidFill>
            <a:miter lim="800000"/>
          </a:ln>
          <a:effectLst>
            <a:outerShdw blurRad="57150" dist="50800" dir="2700000" algn="tl" rotWithShape="0">
              <a:srgbClr val="000000">
                <a:alpha val="40000"/>
              </a:srgbClr>
            </a:outerShdw>
          </a:effectLst>
        </p:spPr>
      </p:pic>
      <p:pic>
        <p:nvPicPr>
          <p:cNvPr id="10244" name="Picture 4" descr="https://encrypted-tbn0.gstatic.com/images?q=tbn:ANd9GcTNu26dAN-_LaH6O5MkFNx2r2flXzFMmVGivHCIeLotdw6MZlb_"/>
          <p:cNvPicPr>
            <a:picLocks noChangeAspect="1" noChangeArrowheads="1"/>
          </p:cNvPicPr>
          <p:nvPr/>
        </p:nvPicPr>
        <p:blipFill>
          <a:blip r:embed="rId4"/>
          <a:srcRect/>
          <a:stretch>
            <a:fillRect/>
          </a:stretch>
        </p:blipFill>
        <p:spPr bwMode="auto">
          <a:xfrm>
            <a:off x="1828800" y="3200400"/>
            <a:ext cx="1685925" cy="2714626"/>
          </a:xfrm>
          <a:prstGeom prst="rect">
            <a:avLst/>
          </a:prstGeom>
          <a:ln w="127000" cap="sq">
            <a:solidFill>
              <a:schemeClr val="accent6">
                <a:lumMod val="25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Italian celebration</a:t>
            </a:r>
            <a:endParaRPr lang="en-US" dirty="0"/>
          </a:p>
        </p:txBody>
      </p:sp>
      <p:sp>
        <p:nvSpPr>
          <p:cNvPr id="3" name="Rectangle 2"/>
          <p:cNvSpPr>
            <a:spLocks noGrp="1"/>
          </p:cNvSpPr>
          <p:nvPr>
            <p:ph sz="half" idx="1"/>
          </p:nvPr>
        </p:nvSpPr>
        <p:spPr>
          <a:xfrm>
            <a:off x="3505200" y="3962400"/>
            <a:ext cx="5638800" cy="4525963"/>
          </a:xfrm>
        </p:spPr>
        <p:txBody>
          <a:bodyPr/>
          <a:lstStyle/>
          <a:p>
            <a:r>
              <a:rPr lang="en-US" dirty="0" smtClean="0"/>
              <a:t>Columbus Day also commemorates the arrival of Italian immigrants. It is the only day that celebrates the heritage of 26 million Italian Americans.</a:t>
            </a:r>
            <a:endParaRPr lang="en-US" dirty="0"/>
          </a:p>
        </p:txBody>
      </p:sp>
      <p:pic>
        <p:nvPicPr>
          <p:cNvPr id="9218" name="Picture 2" descr="https://encrypted-tbn0.gstatic.com/images?q=tbn:ANd9GcRPEs650BED4qLmW6z9JOp61XF5ItATcEH6d9NZYGNO39kePn3w"/>
          <p:cNvPicPr>
            <a:picLocks noChangeAspect="1" noChangeArrowheads="1"/>
          </p:cNvPicPr>
          <p:nvPr/>
        </p:nvPicPr>
        <p:blipFill>
          <a:blip r:embed="rId3"/>
          <a:srcRect/>
          <a:stretch>
            <a:fillRect/>
          </a:stretch>
        </p:blipFill>
        <p:spPr bwMode="auto">
          <a:xfrm>
            <a:off x="990600" y="1600200"/>
            <a:ext cx="3891783" cy="2343151"/>
          </a:xfrm>
          <a:prstGeom prst="rect">
            <a:avLst/>
          </a:prstGeom>
          <a:ln w="38100" cap="sq">
            <a:solidFill>
              <a:srgbClr val="361B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Counter Claim:  Others May Say</a:t>
            </a:r>
            <a:r>
              <a:rPr lang="en-US" dirty="0" smtClean="0"/>
              <a:t>…</a:t>
            </a:r>
            <a:endParaRPr lang="en-US" dirty="0"/>
          </a:p>
        </p:txBody>
      </p:sp>
      <p:sp>
        <p:nvSpPr>
          <p:cNvPr id="3" name="Rectangle 2"/>
          <p:cNvSpPr>
            <a:spLocks noGrp="1"/>
          </p:cNvSpPr>
          <p:nvPr>
            <p:ph sz="half" idx="1"/>
          </p:nvPr>
        </p:nvSpPr>
        <p:spPr/>
        <p:txBody>
          <a:bodyPr>
            <a:noAutofit/>
          </a:bodyPr>
          <a:lstStyle/>
          <a:p>
            <a:r>
              <a:rPr lang="en-US" sz="1200" dirty="0" smtClean="0"/>
              <a:t>Some do not like the fact that Columbus is celebrated.  They think that:</a:t>
            </a:r>
          </a:p>
          <a:p>
            <a:endParaRPr lang="en-US" sz="1200" dirty="0" smtClean="0"/>
          </a:p>
          <a:p>
            <a:r>
              <a:rPr lang="en-US" sz="1200" dirty="0" smtClean="0"/>
              <a:t>Columbus was looking for India, not the Americas. Out of ignorance, not realizing the actual size of the world, he believed that was where he was. He just happened to be in a New World. He died thinking he was in India. Columbus may have been seen as this magnificent sailor who found the Americas, but he was much more than that. Some think he was a greedy, hateful, selfish murderer. A holiday is a day to honor a person or event that had a positive impact on history. Columbus Day is typically thought of as the day to celebrate Columbus‘s great finding of the New World. Columbus is also taught as a great man who made a massive, life changing discovery. What is lacking is the awareness of the barbaric acts. </a:t>
            </a:r>
          </a:p>
          <a:p>
            <a:endParaRPr lang="en-US" sz="1200" dirty="0" smtClean="0"/>
          </a:p>
        </p:txBody>
      </p:sp>
      <p:pic>
        <p:nvPicPr>
          <p:cNvPr id="7170" name="Picture 2" descr="http://tainowoman.files.wordpress.com/2010/10/abolishcolumbusday.jpg"/>
          <p:cNvPicPr>
            <a:picLocks noChangeAspect="1" noChangeArrowheads="1"/>
          </p:cNvPicPr>
          <p:nvPr/>
        </p:nvPicPr>
        <p:blipFill>
          <a:blip r:embed="rId3"/>
          <a:srcRect/>
          <a:stretch>
            <a:fillRect/>
          </a:stretch>
        </p:blipFill>
        <p:spPr bwMode="auto">
          <a:xfrm>
            <a:off x="5334000" y="2305202"/>
            <a:ext cx="2895600" cy="30287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1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Refutation</a:t>
            </a:r>
            <a:endParaRPr lang="en-US" dirty="0"/>
          </a:p>
        </p:txBody>
      </p:sp>
      <p:sp>
        <p:nvSpPr>
          <p:cNvPr id="3" name="Content Placeholder 2"/>
          <p:cNvSpPr>
            <a:spLocks noGrp="1"/>
          </p:cNvSpPr>
          <p:nvPr>
            <p:ph sz="half" idx="1"/>
          </p:nvPr>
        </p:nvSpPr>
        <p:spPr/>
        <p:txBody>
          <a:bodyPr/>
          <a:lstStyle/>
          <a:p>
            <a:r>
              <a:rPr lang="en-US" dirty="0"/>
              <a:t>We disagree.  Although Columbus made mistakes, he was still a great contributor to our society today.  </a:t>
            </a:r>
            <a:br>
              <a:rPr lang="en-US" dirty="0"/>
            </a:br>
            <a:r>
              <a:rPr lang="en-US" dirty="0"/>
              <a:t/>
            </a:r>
            <a:br>
              <a:rPr lang="en-US" dirty="0"/>
            </a:br>
            <a:endParaRPr lang="en-US" dirty="0"/>
          </a:p>
          <a:p>
            <a:endParaRPr lang="en-US" dirty="0"/>
          </a:p>
        </p:txBody>
      </p:sp>
      <p:sp>
        <p:nvSpPr>
          <p:cNvPr id="4" name="Content Placeholder 3"/>
          <p:cNvSpPr>
            <a:spLocks noGrp="1"/>
          </p:cNvSpPr>
          <p:nvPr>
            <p:ph sz="half" idx="2"/>
          </p:nvPr>
        </p:nvSpPr>
        <p:spPr/>
        <p:txBody>
          <a:bodyPr/>
          <a:lstStyle/>
          <a:p>
            <a:r>
              <a:rPr lang="en-US" dirty="0" smtClean="0"/>
              <a:t>Besides most of the violence against the Native Americans was done by his men, not him. </a:t>
            </a:r>
            <a:endParaRPr lang="en-US" dirty="0"/>
          </a:p>
        </p:txBody>
      </p:sp>
    </p:spTree>
    <p:extLst>
      <p:ext uri="{BB962C8B-B14F-4D97-AF65-F5344CB8AC3E}">
        <p14:creationId xmlns:p14="http://schemas.microsoft.com/office/powerpoint/2010/main" val="6856159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Conclusion</a:t>
            </a:r>
            <a:endParaRPr lang="en-US" dirty="0"/>
          </a:p>
        </p:txBody>
      </p:sp>
      <p:sp>
        <p:nvSpPr>
          <p:cNvPr id="3" name="Rectangle 2"/>
          <p:cNvSpPr>
            <a:spLocks noGrp="1"/>
          </p:cNvSpPr>
          <p:nvPr>
            <p:ph sz="half" idx="1"/>
          </p:nvPr>
        </p:nvSpPr>
        <p:spPr>
          <a:xfrm>
            <a:off x="457200" y="1600201"/>
            <a:ext cx="7924800" cy="1295400"/>
          </a:xfrm>
        </p:spPr>
        <p:txBody>
          <a:bodyPr>
            <a:normAutofit fontScale="77500" lnSpcReduction="20000"/>
          </a:bodyPr>
          <a:lstStyle/>
          <a:p>
            <a:r>
              <a:rPr lang="en-US" dirty="0" smtClean="0"/>
              <a:t>Columbus was a great explorer, even if he did make mistakes.  Without his discoveries, we would not have the same society that we do today.  Columbus has shaped the way we live, and he really was amazing. </a:t>
            </a:r>
            <a:r>
              <a:rPr lang="en-US" dirty="0" smtClean="0"/>
              <a:t> That’s why he deserves a holiday. </a:t>
            </a:r>
            <a:endParaRPr lang="en-US" dirty="0"/>
          </a:p>
        </p:txBody>
      </p:sp>
      <p:pic>
        <p:nvPicPr>
          <p:cNvPr id="5122" name="Picture 2" descr="http://www.wired.com/images_blogs/wiredscience/images/2008/01/14/columbus_2.jpg"/>
          <p:cNvPicPr>
            <a:picLocks noChangeAspect="1" noChangeArrowheads="1"/>
          </p:cNvPicPr>
          <p:nvPr/>
        </p:nvPicPr>
        <p:blipFill>
          <a:blip r:embed="rId3"/>
          <a:srcRect/>
          <a:stretch>
            <a:fillRect/>
          </a:stretch>
        </p:blipFill>
        <p:spPr bwMode="auto">
          <a:xfrm>
            <a:off x="1447800" y="3048000"/>
            <a:ext cx="6096000" cy="3086101"/>
          </a:xfrm>
          <a:prstGeom prst="rect">
            <a:avLst/>
          </a:prstGeom>
          <a:ln w="127000" cap="sq">
            <a:solidFill>
              <a:schemeClr val="accent6">
                <a:lumMod val="25000"/>
              </a:schemeClr>
            </a:solidFill>
            <a:miter lim="800000"/>
          </a:ln>
          <a:effectLst>
            <a:outerShdw blurRad="57150" dist="50800" dir="2700000" algn="tl" rotWithShape="0">
              <a:srgbClr val="000000">
                <a:alpha val="40000"/>
              </a:srgbClr>
            </a:outerShdw>
          </a:effec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idx="4294967295"/>
          </p:nvPr>
        </p:nvSpPr>
        <p:spPr>
          <a:xfrm>
            <a:off x="152400" y="0"/>
            <a:ext cx="7772400" cy="1362075"/>
          </a:xfrm>
        </p:spPr>
        <p:txBody>
          <a:bodyPr/>
          <a:lstStyle/>
          <a:p>
            <a:r>
              <a:rPr lang="en-US" dirty="0" smtClean="0"/>
              <a:t>Bibliography</a:t>
            </a:r>
            <a:endParaRPr lang="en-US" dirty="0"/>
          </a:p>
        </p:txBody>
      </p:sp>
      <p:sp>
        <p:nvSpPr>
          <p:cNvPr id="3" name="Rectangle 2"/>
          <p:cNvSpPr>
            <a:spLocks noGrp="1"/>
          </p:cNvSpPr>
          <p:nvPr>
            <p:ph type="body" idx="4294967295"/>
          </p:nvPr>
        </p:nvSpPr>
        <p:spPr>
          <a:xfrm>
            <a:off x="152400" y="1447800"/>
            <a:ext cx="7772400" cy="2971800"/>
          </a:xfrm>
        </p:spPr>
        <p:txBody>
          <a:bodyPr>
            <a:normAutofit fontScale="92500" lnSpcReduction="10000"/>
          </a:bodyPr>
          <a:lstStyle/>
          <a:p>
            <a:r>
              <a:rPr lang="en-US" dirty="0" smtClean="0">
                <a:hlinkClick r:id="rId3"/>
              </a:rPr>
              <a:t>http://geography.about.com/od/christophercolumbus/a/columbus.htm</a:t>
            </a:r>
            <a:r>
              <a:rPr lang="en-US" dirty="0" smtClean="0"/>
              <a:t> </a:t>
            </a:r>
          </a:p>
          <a:p>
            <a:r>
              <a:rPr lang="en-US" dirty="0" smtClean="0"/>
              <a:t>www.britannica.com</a:t>
            </a:r>
          </a:p>
          <a:p>
            <a:r>
              <a:rPr lang="en-US" dirty="0" smtClean="0"/>
              <a:t> Article by: The Order Sons of Italy in America in Washington</a:t>
            </a:r>
          </a:p>
          <a:p>
            <a:r>
              <a:rPr lang="en-US" dirty="0" smtClean="0"/>
              <a:t>http://askville.amazon.com/celebrate-Columbus-Day/AnswerViewer.do?requestId=61145152</a:t>
            </a:r>
          </a:p>
          <a:p>
            <a:endParaRPr lang="en-US" dirty="0"/>
          </a:p>
        </p:txBody>
      </p:sp>
    </p:spTree>
  </p:cSld>
  <p:clrMapOvr>
    <a:masterClrMapping/>
  </p:clrMapOvr>
  <p:transition xmlns:p14="http://schemas.microsoft.com/office/powerpoint/2010/main">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Introduction…</a:t>
            </a:r>
            <a:endParaRPr lang="en-US" dirty="0"/>
          </a:p>
        </p:txBody>
      </p:sp>
      <p:sp>
        <p:nvSpPr>
          <p:cNvPr id="3" name="Rectangle 2"/>
          <p:cNvSpPr>
            <a:spLocks noGrp="1"/>
          </p:cNvSpPr>
          <p:nvPr>
            <p:ph sz="half" idx="1"/>
          </p:nvPr>
        </p:nvSpPr>
        <p:spPr/>
        <p:txBody>
          <a:bodyPr>
            <a:normAutofit fontScale="92500"/>
          </a:bodyPr>
          <a:lstStyle/>
          <a:p>
            <a:r>
              <a:rPr lang="en-US" b="1" i="1" dirty="0" smtClean="0">
                <a:latin typeface="Bradley Hand ITC" pitchFamily="66" charset="0"/>
              </a:rPr>
              <a:t>We like Columbus day, and we want it to be even more celebrated! He may have made mistakes, but Columbus helped shape the society that we live in today.  Columbus was a great </a:t>
            </a:r>
            <a:r>
              <a:rPr lang="en-US" b="1" i="1" dirty="0" smtClean="0">
                <a:latin typeface="Bradley Hand ITC" pitchFamily="66" charset="0"/>
              </a:rPr>
              <a:t>explorer and deserves a holiday. </a:t>
            </a:r>
            <a:endParaRPr lang="en-US" b="1" i="1" dirty="0">
              <a:latin typeface="Bradley Hand ITC" pitchFamily="66" charset="0"/>
            </a:endParaRPr>
          </a:p>
        </p:txBody>
      </p:sp>
      <p:pic>
        <p:nvPicPr>
          <p:cNvPr id="18434" name="Picture 2" descr="http://www.biography.com/imported/images/Biography/Images/Profiles/C/Christopher-Columbus-9254209-1-402.jpg"/>
          <p:cNvPicPr>
            <a:picLocks noChangeAspect="1" noChangeArrowheads="1"/>
          </p:cNvPicPr>
          <p:nvPr/>
        </p:nvPicPr>
        <p:blipFill>
          <a:blip r:embed="rId3" cstate="print"/>
          <a:srcRect/>
          <a:stretch>
            <a:fillRect/>
          </a:stretch>
        </p:blipFill>
        <p:spPr bwMode="auto">
          <a:xfrm>
            <a:off x="4876800" y="1828800"/>
            <a:ext cx="3829050" cy="3829051"/>
          </a:xfrm>
          <a:prstGeom prst="rect">
            <a:avLst/>
          </a:prstGeom>
          <a:ln w="228600" cap="sq" cmpd="thickThin">
            <a:solidFill>
              <a:srgbClr val="73665D"/>
            </a:solidFill>
            <a:prstDash val="solid"/>
            <a:miter lim="800000"/>
          </a:ln>
          <a:effectLst>
            <a:innerShdw blurRad="76200">
              <a:srgbClr val="000000"/>
            </a:innerShdw>
          </a:effectLst>
        </p:spPr>
      </p:pic>
    </p:spTree>
  </p:cSld>
  <p:clrMapOvr>
    <a:masterClrMapping/>
  </p:clrMapOvr>
  <p:transition xmlns:p14="http://schemas.microsoft.com/office/powerpoint/2010/main" advClick="0">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7772400" cy="1362075"/>
          </a:xfrm>
        </p:spPr>
        <p:txBody>
          <a:bodyPr>
            <a:noAutofit/>
          </a:bodyPr>
          <a:lstStyle/>
          <a:p>
            <a:r>
              <a:rPr lang="en-US" dirty="0" smtClean="0"/>
              <a:t>In the beginning… </a:t>
            </a:r>
            <a:endParaRPr lang="en-US" dirty="0"/>
          </a:p>
        </p:txBody>
      </p:sp>
      <p:sp>
        <p:nvSpPr>
          <p:cNvPr id="3" name="Content Placeholder 2"/>
          <p:cNvSpPr>
            <a:spLocks noGrp="1"/>
          </p:cNvSpPr>
          <p:nvPr>
            <p:ph type="body" idx="1"/>
          </p:nvPr>
        </p:nvSpPr>
        <p:spPr>
          <a:xfrm>
            <a:off x="762000" y="3048000"/>
            <a:ext cx="4495800" cy="2895599"/>
          </a:xfrm>
        </p:spPr>
        <p:txBody>
          <a:bodyPr>
            <a:normAutofit fontScale="92500" lnSpcReduction="10000"/>
          </a:bodyPr>
          <a:lstStyle/>
          <a:p>
            <a:r>
              <a:rPr lang="en-US" dirty="0" smtClean="0"/>
              <a:t>Christopher Columbus was born in Genoa, Italy in the year of 1451. </a:t>
            </a:r>
            <a:r>
              <a:rPr lang="en-US" dirty="0" err="1" smtClean="0"/>
              <a:t>Domenico</a:t>
            </a:r>
            <a:r>
              <a:rPr lang="en-US" dirty="0" smtClean="0"/>
              <a:t> Colombo, a middle class wool-weaver, and Susanna </a:t>
            </a:r>
            <a:r>
              <a:rPr lang="en-US" dirty="0" err="1" smtClean="0"/>
              <a:t>Fontanarossa</a:t>
            </a:r>
            <a:r>
              <a:rPr lang="en-US" dirty="0" smtClean="0"/>
              <a:t> were his parents. Though historians do not know much about his childhood, it is apparent that he was well-educated because he was able to speak several languages as an adult and had considerable knowledge of classical literature.  </a:t>
            </a:r>
          </a:p>
          <a:p>
            <a:endParaRPr lang="en-US" dirty="0" smtClean="0"/>
          </a:p>
          <a:p>
            <a:r>
              <a:rPr lang="en-US" dirty="0" smtClean="0"/>
              <a:t>So, as you can see Columbus was not a mindless murder who enslaved Native Americans. He was well learned ever since his childhood.  He was educated and made choices based on his knowledge. </a:t>
            </a:r>
          </a:p>
          <a:p>
            <a:endParaRPr lang="en-US" dirty="0" smtClean="0"/>
          </a:p>
          <a:p>
            <a:endParaRPr lang="en-US" dirty="0"/>
          </a:p>
        </p:txBody>
      </p:sp>
      <p:pic>
        <p:nvPicPr>
          <p:cNvPr id="2050" name="Picture 2" descr="C:\Documents and Settings\Student\Local Settings\Temporary Internet Files\Content.IE5\18HAFFA6\MC900433658[1].wmf"/>
          <p:cNvPicPr>
            <a:picLocks noChangeAspect="1" noChangeArrowheads="1"/>
          </p:cNvPicPr>
          <p:nvPr/>
        </p:nvPicPr>
        <p:blipFill>
          <a:blip r:embed="rId3" cstate="print"/>
          <a:srcRect/>
          <a:stretch>
            <a:fillRect/>
          </a:stretch>
        </p:blipFill>
        <p:spPr bwMode="auto">
          <a:xfrm>
            <a:off x="5334000" y="1656117"/>
            <a:ext cx="2971800" cy="3449283"/>
          </a:xfrm>
          <a:prstGeom prst="rect">
            <a:avLst/>
          </a:prstGeom>
          <a:ln w="38100" cap="sq">
            <a:solidFill>
              <a:srgbClr val="73665D"/>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Sailing allegiance </a:t>
            </a:r>
            <a:endParaRPr lang="en-US" dirty="0"/>
          </a:p>
        </p:txBody>
      </p:sp>
      <p:sp>
        <p:nvSpPr>
          <p:cNvPr id="3" name="Rectangle 2"/>
          <p:cNvSpPr>
            <a:spLocks noGrp="1"/>
          </p:cNvSpPr>
          <p:nvPr>
            <p:ph sz="half" idx="1"/>
          </p:nvPr>
        </p:nvSpPr>
        <p:spPr/>
        <p:txBody>
          <a:bodyPr/>
          <a:lstStyle/>
          <a:p>
            <a:r>
              <a:rPr lang="en-US" dirty="0" smtClean="0"/>
              <a:t>Christopher Columbus sailed for Spain. He was a fearless sailor who brought glory to his country.</a:t>
            </a:r>
            <a:endParaRPr lang="en-US" dirty="0"/>
          </a:p>
        </p:txBody>
      </p:sp>
      <p:sp>
        <p:nvSpPr>
          <p:cNvPr id="4" name="Rectangle 3"/>
          <p:cNvSpPr>
            <a:spLocks noGrp="1"/>
          </p:cNvSpPr>
          <p:nvPr>
            <p:ph sz="half" idx="2"/>
          </p:nvPr>
        </p:nvSpPr>
        <p:spPr/>
        <p:txBody>
          <a:bodyPr/>
          <a:lstStyle/>
          <a:p>
            <a:endParaRPr lang="en-US" dirty="0"/>
          </a:p>
        </p:txBody>
      </p:sp>
      <p:pic>
        <p:nvPicPr>
          <p:cNvPr id="1026" name="Picture 2" descr="C:\Documents and Settings\Student\Local Settings\Temporary Internet Files\Content.IE5\K3W2YM4L\MC900349457[1].wmf"/>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4724400" y="2023650"/>
            <a:ext cx="3873856" cy="3310350"/>
          </a:xfrm>
          <a:prstGeom prst="rect">
            <a:avLst/>
          </a:prstGeom>
          <a:noFill/>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6600" dirty="0" smtClean="0"/>
              <a:t>The voyage</a:t>
            </a:r>
            <a:endParaRPr lang="en-US" sz="6600" dirty="0"/>
          </a:p>
        </p:txBody>
      </p:sp>
      <p:sp>
        <p:nvSpPr>
          <p:cNvPr id="3" name="Rectangle 2"/>
          <p:cNvSpPr>
            <a:spLocks noGrp="1"/>
          </p:cNvSpPr>
          <p:nvPr>
            <p:ph sz="half" idx="1"/>
          </p:nvPr>
        </p:nvSpPr>
        <p:spPr/>
        <p:txBody>
          <a:bodyPr/>
          <a:lstStyle/>
          <a:p>
            <a:r>
              <a:rPr lang="en-US" dirty="0" smtClean="0"/>
              <a:t>Although, as skilled as Columbus was, he was twice rejected by the queen and king of Spain.  They doubted him, yet he went on to accomplish great things.</a:t>
            </a:r>
            <a:endParaRPr lang="en-US" dirty="0"/>
          </a:p>
        </p:txBody>
      </p:sp>
      <p:sp>
        <p:nvSpPr>
          <p:cNvPr id="5" name="TextBox 4"/>
          <p:cNvSpPr txBox="1"/>
          <p:nvPr/>
        </p:nvSpPr>
        <p:spPr>
          <a:xfrm>
            <a:off x="3581400" y="838200"/>
            <a:ext cx="3962400" cy="707886"/>
          </a:xfrm>
          <a:prstGeom prst="rect">
            <a:avLst/>
          </a:prstGeom>
          <a:noFill/>
          <a:ln>
            <a:noFill/>
          </a:ln>
        </p:spPr>
        <p:txBody>
          <a:bodyPr wrap="square" rtlCol="0">
            <a:spAutoFit/>
          </a:bodyPr>
          <a:lstStyle/>
          <a:p>
            <a:r>
              <a:rPr lang="en-US" sz="4000" b="1" i="1" dirty="0" smtClean="0">
                <a:solidFill>
                  <a:srgbClr val="361B00"/>
                </a:solidFill>
                <a:latin typeface="Bradley Hand ITC" pitchFamily="66" charset="0"/>
              </a:rPr>
              <a:t>Preparations…</a:t>
            </a:r>
            <a:endParaRPr lang="en-US" sz="4000" b="1" i="1" dirty="0">
              <a:solidFill>
                <a:srgbClr val="361B00"/>
              </a:solidFill>
              <a:latin typeface="Bradley Hand ITC" pitchFamily="66" charset="0"/>
            </a:endParaRPr>
          </a:p>
        </p:txBody>
      </p:sp>
      <p:pic>
        <p:nvPicPr>
          <p:cNvPr id="3076" name="Picture 4" descr="C:\Documents and Settings\Student\Local Settings\Temporary Internet Files\Content.IE5\18HAFFA6\MP900443833[1].jpg"/>
          <p:cNvPicPr>
            <a:picLocks noGrp="1" noChangeAspect="1" noChangeArrowheads="1"/>
          </p:cNvPicPr>
          <p:nvPr>
            <p:ph sz="half" idx="2"/>
          </p:nvPr>
        </p:nvPicPr>
        <p:blipFill>
          <a:blip r:embed="rId3" cstate="print"/>
          <a:srcRect/>
          <a:stretch>
            <a:fillRect/>
          </a:stretch>
        </p:blipFill>
        <p:spPr bwMode="auto">
          <a:xfrm>
            <a:off x="4648200" y="2362200"/>
            <a:ext cx="3434830" cy="22858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xmlns:p14="http://schemas.microsoft.com/office/powerpoint/2010/main">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Arrival In the new world</a:t>
            </a:r>
            <a:endParaRPr lang="en-US" dirty="0"/>
          </a:p>
        </p:txBody>
      </p:sp>
      <p:sp>
        <p:nvSpPr>
          <p:cNvPr id="5" name="Content Placeholder 4"/>
          <p:cNvSpPr>
            <a:spLocks noGrp="1"/>
          </p:cNvSpPr>
          <p:nvPr>
            <p:ph idx="1"/>
          </p:nvPr>
        </p:nvSpPr>
        <p:spPr/>
        <p:txBody>
          <a:bodyPr/>
          <a:lstStyle/>
          <a:p>
            <a:r>
              <a:rPr lang="en-US" dirty="0" smtClean="0"/>
              <a:t>In 1492, Columbus’s arrival in the new world marks the beginning of the America’s recorded history.  If Columbus hadn't come, our written history would be much shorter.  We wouldn’t know as much as we do about the Native Americans.</a:t>
            </a:r>
            <a:endParaRPr lang="en-US" dirty="0"/>
          </a:p>
        </p:txBody>
      </p:sp>
      <p:pic>
        <p:nvPicPr>
          <p:cNvPr id="16386" name="Picture 2" descr="http://www.bible-researcher.com/isaiah-scroll1.jpg"/>
          <p:cNvPicPr>
            <a:picLocks noChangeAspect="1" noChangeArrowheads="1"/>
          </p:cNvPicPr>
          <p:nvPr/>
        </p:nvPicPr>
        <p:blipFill>
          <a:blip r:embed="rId3"/>
          <a:srcRect/>
          <a:stretch>
            <a:fillRect/>
          </a:stretch>
        </p:blipFill>
        <p:spPr bwMode="auto">
          <a:xfrm>
            <a:off x="2362200" y="4038600"/>
            <a:ext cx="4038600" cy="2097428"/>
          </a:xfrm>
          <a:prstGeom prst="rect">
            <a:avLst/>
          </a:prstGeom>
          <a:ln w="88900" cap="sq" cmpd="thickThin">
            <a:solidFill>
              <a:srgbClr val="361B00"/>
            </a:solidFill>
            <a:prstDash val="solid"/>
            <a:miter lim="800000"/>
          </a:ln>
          <a:effectLst>
            <a:innerShdw blurRad="76200">
              <a:srgbClr val="000000"/>
            </a:innerShdw>
          </a:effectLst>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Exchange</a:t>
            </a:r>
            <a:endParaRPr lang="en-US" dirty="0"/>
          </a:p>
        </p:txBody>
      </p:sp>
      <p:sp>
        <p:nvSpPr>
          <p:cNvPr id="3" name="Content Placeholder 2"/>
          <p:cNvSpPr>
            <a:spLocks noGrp="1"/>
          </p:cNvSpPr>
          <p:nvPr>
            <p:ph idx="1"/>
          </p:nvPr>
        </p:nvSpPr>
        <p:spPr>
          <a:xfrm>
            <a:off x="4953000" y="1524000"/>
            <a:ext cx="2971800" cy="4611688"/>
          </a:xfrm>
        </p:spPr>
        <p:txBody>
          <a:bodyPr>
            <a:normAutofit fontScale="85000" lnSpcReduction="10000"/>
          </a:bodyPr>
          <a:lstStyle/>
          <a:p>
            <a:r>
              <a:rPr lang="en-US" dirty="0" smtClean="0"/>
              <a:t>After Columbus, millions of European immigrants came to the Americas.  They brought art, music, science, philosophy, and religious ideas. These contributions helped form the way we live today.    </a:t>
            </a:r>
            <a:endParaRPr lang="en-US" dirty="0"/>
          </a:p>
        </p:txBody>
      </p:sp>
      <p:pic>
        <p:nvPicPr>
          <p:cNvPr id="14338" name="Picture 2" descr="http://www.loc.gov/rr/european/imde/images/ship-med.jpg"/>
          <p:cNvPicPr>
            <a:picLocks noChangeAspect="1" noChangeArrowheads="1"/>
          </p:cNvPicPr>
          <p:nvPr/>
        </p:nvPicPr>
        <p:blipFill>
          <a:blip r:embed="rId3"/>
          <a:srcRect/>
          <a:stretch>
            <a:fillRect/>
          </a:stretch>
        </p:blipFill>
        <p:spPr bwMode="auto">
          <a:xfrm>
            <a:off x="304800" y="2286000"/>
            <a:ext cx="4474575" cy="3062288"/>
          </a:xfrm>
          <a:prstGeom prst="rect">
            <a:avLst/>
          </a:prstGeom>
          <a:ln w="228600" cap="sq" cmpd="thickThin">
            <a:solidFill>
              <a:srgbClr val="361B00"/>
            </a:solidFill>
            <a:prstDash val="solid"/>
            <a:miter lim="800000"/>
          </a:ln>
          <a:effectLst>
            <a:innerShdw blurRad="76200">
              <a:srgbClr val="000000"/>
            </a:innerShdw>
          </a:effec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of the immigrants</a:t>
            </a:r>
            <a:endParaRPr lang="en-US" dirty="0"/>
          </a:p>
        </p:txBody>
      </p:sp>
      <p:sp>
        <p:nvSpPr>
          <p:cNvPr id="3" name="Content Placeholder 2"/>
          <p:cNvSpPr>
            <a:spLocks noGrp="1"/>
          </p:cNvSpPr>
          <p:nvPr>
            <p:ph idx="1"/>
          </p:nvPr>
        </p:nvSpPr>
        <p:spPr>
          <a:xfrm>
            <a:off x="609600" y="2057400"/>
            <a:ext cx="4114800" cy="4611688"/>
          </a:xfrm>
        </p:spPr>
        <p:txBody>
          <a:bodyPr/>
          <a:lstStyle/>
          <a:p>
            <a:r>
              <a:rPr lang="en-US" dirty="0" smtClean="0"/>
              <a:t>Greek Democracy</a:t>
            </a:r>
          </a:p>
          <a:p>
            <a:r>
              <a:rPr lang="en-US" dirty="0" smtClean="0"/>
              <a:t>Roman Law</a:t>
            </a:r>
          </a:p>
          <a:p>
            <a:r>
              <a:rPr lang="en-US" dirty="0" smtClean="0"/>
              <a:t>Judeo-Christian Ethics</a:t>
            </a:r>
          </a:p>
          <a:p>
            <a:r>
              <a:rPr lang="en-US" dirty="0" smtClean="0"/>
              <a:t>The idea that all men are created equal</a:t>
            </a:r>
          </a:p>
          <a:p>
            <a:endParaRPr lang="en-US" dirty="0" smtClean="0"/>
          </a:p>
          <a:p>
            <a:endParaRPr lang="en-US" dirty="0"/>
          </a:p>
        </p:txBody>
      </p:sp>
      <p:sp>
        <p:nvSpPr>
          <p:cNvPr id="4" name="TextBox 3"/>
          <p:cNvSpPr txBox="1"/>
          <p:nvPr/>
        </p:nvSpPr>
        <p:spPr>
          <a:xfrm>
            <a:off x="533400" y="1447800"/>
            <a:ext cx="8023928" cy="800219"/>
          </a:xfrm>
          <a:prstGeom prst="rect">
            <a:avLst/>
          </a:prstGeom>
          <a:noFill/>
        </p:spPr>
        <p:txBody>
          <a:bodyPr wrap="none" rtlCol="0">
            <a:spAutoFit/>
          </a:bodyPr>
          <a:lstStyle/>
          <a:p>
            <a:r>
              <a:rPr lang="en-US" sz="2800" dirty="0" smtClean="0">
                <a:solidFill>
                  <a:schemeClr val="accent5">
                    <a:lumMod val="40000"/>
                    <a:lumOff val="60000"/>
                  </a:schemeClr>
                </a:solidFill>
                <a:latin typeface="+mj-lt"/>
              </a:rPr>
              <a:t>The contributions of European immigrants include:</a:t>
            </a:r>
          </a:p>
          <a:p>
            <a:endParaRPr lang="en-US" dirty="0"/>
          </a:p>
        </p:txBody>
      </p:sp>
      <p:pic>
        <p:nvPicPr>
          <p:cNvPr id="13316" name="Picture 4" descr="https://encrypted-tbn0.gstatic.com/images?q=tbn:ANd9GcQM0es6FokRBi3agAGRHtM5kId3pJGMZlgLVIKEGIfw9ZdW1m61og"/>
          <p:cNvPicPr>
            <a:picLocks noChangeAspect="1" noChangeArrowheads="1"/>
          </p:cNvPicPr>
          <p:nvPr/>
        </p:nvPicPr>
        <p:blipFill>
          <a:blip r:embed="rId3"/>
          <a:srcRect/>
          <a:stretch>
            <a:fillRect/>
          </a:stretch>
        </p:blipFill>
        <p:spPr bwMode="auto">
          <a:xfrm>
            <a:off x="5334000" y="2133600"/>
            <a:ext cx="2286000" cy="3786189"/>
          </a:xfrm>
          <a:prstGeom prst="rect">
            <a:avLst/>
          </a:prstGeom>
          <a:ln w="88900" cap="sq" cmpd="thickThin">
            <a:solidFill>
              <a:schemeClr val="bg2">
                <a:lumMod val="50000"/>
              </a:schemeClr>
            </a:solidFill>
            <a:prstDash val="solid"/>
            <a:miter lim="800000"/>
          </a:ln>
          <a:effectLst>
            <a:innerShdw blurRad="76200">
              <a:srgbClr val="000000"/>
            </a:innerShdw>
          </a:effectLst>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t>
            </a:r>
            <a:endParaRPr lang="en-US" dirty="0"/>
          </a:p>
        </p:txBody>
      </p:sp>
      <p:sp>
        <p:nvSpPr>
          <p:cNvPr id="3" name="Content Placeholder 2"/>
          <p:cNvSpPr>
            <a:spLocks noGrp="1"/>
          </p:cNvSpPr>
          <p:nvPr>
            <p:ph idx="1"/>
          </p:nvPr>
        </p:nvSpPr>
        <p:spPr>
          <a:xfrm>
            <a:off x="457200" y="1514476"/>
            <a:ext cx="7772400" cy="1838324"/>
          </a:xfrm>
        </p:spPr>
        <p:txBody>
          <a:bodyPr>
            <a:normAutofit lnSpcReduction="10000"/>
          </a:bodyPr>
          <a:lstStyle/>
          <a:p>
            <a:r>
              <a:rPr lang="en-US" dirty="0" smtClean="0"/>
              <a:t>Columbus Day dates back to the 18</a:t>
            </a:r>
            <a:r>
              <a:rPr lang="en-US" baseline="30000" dirty="0" smtClean="0"/>
              <a:t>th</a:t>
            </a:r>
            <a:r>
              <a:rPr lang="en-US" dirty="0" smtClean="0"/>
              <a:t> century.</a:t>
            </a:r>
          </a:p>
          <a:p>
            <a:pPr>
              <a:buNone/>
            </a:pPr>
            <a:r>
              <a:rPr lang="en-US" dirty="0" smtClean="0"/>
              <a:t>It was first celebrated on October 12</a:t>
            </a:r>
            <a:r>
              <a:rPr lang="en-US" baseline="30000" dirty="0" smtClean="0"/>
              <a:t>th,</a:t>
            </a:r>
            <a:r>
              <a:rPr lang="en-US" dirty="0" smtClean="0"/>
              <a:t> 1792, the 300</a:t>
            </a:r>
            <a:r>
              <a:rPr lang="en-US" baseline="30000" dirty="0" smtClean="0"/>
              <a:t>th</a:t>
            </a:r>
            <a:r>
              <a:rPr lang="en-US" dirty="0" smtClean="0"/>
              <a:t> anniversary of his first voyage.  It has become part of our culture. </a:t>
            </a:r>
          </a:p>
        </p:txBody>
      </p:sp>
      <p:pic>
        <p:nvPicPr>
          <p:cNvPr id="12290" name="Picture 2" descr="https://encrypted-tbn1.gstatic.com/images?q=tbn:ANd9GcQrs2a6jWfIMg9jZavkndvzAnLzm1LSxGEM9W_85iVC10z0Agnv"/>
          <p:cNvPicPr>
            <a:picLocks noChangeAspect="1" noChangeArrowheads="1"/>
          </p:cNvPicPr>
          <p:nvPr/>
        </p:nvPicPr>
        <p:blipFill>
          <a:blip r:embed="rId3"/>
          <a:srcRect/>
          <a:stretch>
            <a:fillRect/>
          </a:stretch>
        </p:blipFill>
        <p:spPr bwMode="auto">
          <a:xfrm>
            <a:off x="838200" y="3408493"/>
            <a:ext cx="4038600" cy="2687507"/>
          </a:xfrm>
          <a:prstGeom prst="rect">
            <a:avLst/>
          </a:prstGeom>
          <a:ln w="127000" cap="sq">
            <a:solidFill>
              <a:srgbClr val="361B00"/>
            </a:solidFill>
            <a:miter lim="800000"/>
          </a:ln>
          <a:effectLst>
            <a:outerShdw blurRad="57150" dist="50800" dir="2700000" algn="tl" rotWithShape="0">
              <a:srgbClr val="000000">
                <a:alpha val="40000"/>
              </a:srgbClr>
            </a:outerShdw>
          </a:effectLst>
        </p:spPr>
      </p:pic>
      <p:pic>
        <p:nvPicPr>
          <p:cNvPr id="12292" name="Picture 4" descr="http://www.washingtonpost.com/rf/image_296w/2010-2019/WashingtonPost/2012/10/08/Production/Daily/A-Section/Images/Columbus_Day_Parade_08931.jpg?uuid=4KHgChFwEeK6g6ejluaypw"/>
          <p:cNvPicPr>
            <a:picLocks noChangeAspect="1" noChangeArrowheads="1"/>
          </p:cNvPicPr>
          <p:nvPr/>
        </p:nvPicPr>
        <p:blipFill>
          <a:blip r:embed="rId4"/>
          <a:srcRect/>
          <a:stretch>
            <a:fillRect/>
          </a:stretch>
        </p:blipFill>
        <p:spPr bwMode="auto">
          <a:xfrm>
            <a:off x="4495800" y="4419600"/>
            <a:ext cx="2819400" cy="1962150"/>
          </a:xfrm>
          <a:prstGeom prst="rect">
            <a:avLst/>
          </a:prstGeom>
          <a:ln w="127000" cap="sq">
            <a:solidFill>
              <a:schemeClr val="accent5">
                <a:lumMod val="50000"/>
              </a:schemeClr>
            </a:solidFill>
            <a:miter lim="800000"/>
          </a:ln>
          <a:effectLst>
            <a:outerShdw blurRad="57150" dist="50800" dir="2700000" algn="tl" rotWithShape="0">
              <a:srgbClr val="000000">
                <a:alpha val="40000"/>
              </a:srgbClr>
            </a:outerShdw>
          </a:effectLst>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S010165960">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745B0B8-F12E-4BA6-AED8-2FA9328FAD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TS010165960</Template>
  <TotalTime>0</TotalTime>
  <Words>872</Words>
  <Application>Microsoft Macintosh PowerPoint</Application>
  <PresentationFormat>On-screen Show (4:3)</PresentationFormat>
  <Paragraphs>70</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TS010165960</vt:lpstr>
      <vt:lpstr>Christopher Columbus</vt:lpstr>
      <vt:lpstr>Introduction…</vt:lpstr>
      <vt:lpstr>In the beginning… </vt:lpstr>
      <vt:lpstr>Sailing allegiance </vt:lpstr>
      <vt:lpstr>The voyage</vt:lpstr>
      <vt:lpstr>Arrival In the new world</vt:lpstr>
      <vt:lpstr>Cultural Exchange</vt:lpstr>
      <vt:lpstr>Contributions of the immigrants</vt:lpstr>
      <vt:lpstr>tradition</vt:lpstr>
      <vt:lpstr>Patriotism</vt:lpstr>
      <vt:lpstr>Admiration</vt:lpstr>
      <vt:lpstr>Italian celebration</vt:lpstr>
      <vt:lpstr>Counter Claim:  Others May Say…</vt:lpstr>
      <vt:lpstr>Refutation</vt:lpstr>
      <vt:lpstr>Conclusion</vt:lpstr>
      <vt:lpstr>Bibliography</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2012-11-15T16:22:44Z</dcterms:created>
  <dcterms:modified xsi:type="dcterms:W3CDTF">2015-10-05T19:52:33Z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TC101659609990</vt:lpwstr>
  </property>
</Properties>
</file>